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  <a:srgbClr val="275662"/>
    <a:srgbClr val="00FB92"/>
    <a:srgbClr val="73FDD6"/>
    <a:srgbClr val="00A3A6"/>
    <a:srgbClr val="941651"/>
    <a:srgbClr val="D883FF"/>
    <a:srgbClr val="F193A0"/>
    <a:srgbClr val="FFD3D4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4"/>
    <p:restoredTop sz="95794" autoAdjust="0"/>
  </p:normalViewPr>
  <p:slideViewPr>
    <p:cSldViewPr snapToGrid="0">
      <p:cViewPr varScale="1">
        <p:scale>
          <a:sx n="118" d="100"/>
          <a:sy n="118" d="100"/>
        </p:scale>
        <p:origin x="2035" y="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1" d="100"/>
        <a:sy n="16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167E8-0B5B-40C3-9F04-9A06DD79635B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Visite HCERES Vague B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2048D-BE5D-4FC0-9EE7-2F9838221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62095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7303F-8AF1-459F-88C3-C754A9C70794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Visite HCERES Vague B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5850C-C8F7-4A33-9CB2-72726EC83A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4992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160A4D5-F256-F840-B8FC-B48D7927C1DF}" type="datetime1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r-FR"/>
              <a:t>Visite HCERES Vague B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65850C-C8F7-4A33-9CB2-72726EC83AD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81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- Vers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EC5A9449-A06C-4EA1-A540-CB2DC3C4934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979" y="2355183"/>
            <a:ext cx="235744" cy="32146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A9A26A8-F041-4097-AF69-174D33070FC9}"/>
              </a:ext>
            </a:extLst>
          </p:cNvPr>
          <p:cNvSpPr/>
          <p:nvPr userDrawn="1"/>
        </p:nvSpPr>
        <p:spPr>
          <a:xfrm>
            <a:off x="0" y="5994603"/>
            <a:ext cx="9144000" cy="864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F5AA71-3F4D-4E9E-BA5E-688B6C5A5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382" y="2260127"/>
            <a:ext cx="6858000" cy="105770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FC2D0F-6FA4-4470-9D28-7A049062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1382" y="3127366"/>
            <a:ext cx="6858000" cy="654923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3E25AEB-2058-2B1D-1308-01B7D656AB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4290"/>
            <a:ext cx="4076700" cy="2790825"/>
          </a:xfrm>
          <a:prstGeom prst="rect">
            <a:avLst/>
          </a:prstGeom>
        </p:spPr>
      </p:pic>
      <p:pic>
        <p:nvPicPr>
          <p:cNvPr id="4" name="Image 3" descr="Une image contenant dessin, signe&#10;&#10;Description générée automatiquement">
            <a:extLst>
              <a:ext uri="{FF2B5EF4-FFF2-40B4-BE49-F238E27FC236}">
                <a16:creationId xmlns:a16="http://schemas.microsoft.com/office/drawing/2014/main" id="{97DE3BF6-AE2E-33E4-9598-F42C90244F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46" y="5529610"/>
            <a:ext cx="2286000" cy="89725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0FE2A1B-C4A8-9B5E-9866-44DBCBB0BF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846" y="6290864"/>
            <a:ext cx="1316383" cy="33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6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843" y="581890"/>
            <a:ext cx="2440175" cy="91024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581890"/>
            <a:ext cx="4629150" cy="50624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A161D90-8CEB-43C5-B5C5-E16450DD9099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38843" y="1492133"/>
            <a:ext cx="2440175" cy="1101437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B498EB6-14FF-4794-BB07-42C86721F09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138844" y="2593570"/>
            <a:ext cx="2440174" cy="305077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8144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581890"/>
            <a:ext cx="4629150" cy="503751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B3E39DD-4EF5-40BB-B7DF-0FBC1CA61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843" y="581890"/>
            <a:ext cx="2440175" cy="91024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E58761D-328C-41E9-9379-256236BD2D5C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38843" y="1492133"/>
            <a:ext cx="2440175" cy="1101437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D896CCA9-291E-425F-AF04-DFA8C86B5468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138844" y="2593570"/>
            <a:ext cx="2440174" cy="305077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95553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0284" y="1424045"/>
            <a:ext cx="7285066" cy="4009910"/>
          </a:xfrm>
        </p:spPr>
        <p:txBody>
          <a:bodyPr vert="eaVert"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5397C7-28D4-4FCC-978A-64FFC2C50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7F1404C-CDE5-4C5B-BECC-6588FAC96AF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5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822" y="365125"/>
            <a:ext cx="1316528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18078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0C85A8C-AE66-4CB1-AC77-8A0677F197D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 rot="5400000">
            <a:off x="4243025" y="2931536"/>
            <a:ext cx="581183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1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- Version 2">
    <p:bg>
      <p:bgPr>
        <a:solidFill>
          <a:srgbClr val="00A3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A9A26A8-F041-4097-AF69-174D33070FC9}"/>
              </a:ext>
            </a:extLst>
          </p:cNvPr>
          <p:cNvSpPr/>
          <p:nvPr userDrawn="1"/>
        </p:nvSpPr>
        <p:spPr>
          <a:xfrm>
            <a:off x="0" y="5994603"/>
            <a:ext cx="9144000" cy="864524"/>
          </a:xfrm>
          <a:prstGeom prst="rect">
            <a:avLst/>
          </a:prstGeom>
          <a:solidFill>
            <a:srgbClr val="00A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F5AA71-3F4D-4E9E-BA5E-688B6C5A5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4232" y="2241396"/>
            <a:ext cx="6858000" cy="105770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FC2D0F-6FA4-4470-9D28-7A049062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1382" y="3634444"/>
            <a:ext cx="6858000" cy="654923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BD04670-1DD5-E935-F509-9C048B79DA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" y="2837638"/>
            <a:ext cx="4076190" cy="279047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2B9D776-A255-0645-6F8B-B5FEE986CD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232" y="1229886"/>
            <a:ext cx="1546667" cy="41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64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class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458" y="1537856"/>
            <a:ext cx="7260129" cy="400673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77E12C6-00F3-439F-A2FE-1D2F0A604A8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9" y="858838"/>
            <a:ext cx="7260128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3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e intermédi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20240"/>
            <a:ext cx="9144000" cy="105770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61462"/>
            <a:ext cx="6858000" cy="168485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1972" y="1747089"/>
            <a:ext cx="7293378" cy="4009910"/>
          </a:xfrm>
        </p:spPr>
        <p:txBody>
          <a:bodyPr/>
          <a:lstStyle>
            <a:lvl1pPr>
              <a:defRPr sz="2400" b="0"/>
            </a:lvl1pPr>
            <a:lvl2pPr>
              <a:defRPr sz="22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00E4042-F103-41C7-A8C2-1E73691C4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D16F62D-3288-44C0-94E9-C3D02F2826CC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00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3658" y="1537856"/>
            <a:ext cx="3301192" cy="43513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1402" y="1537856"/>
            <a:ext cx="3301192" cy="43513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49260C-DFCE-4742-A383-0E8E40516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81FB95A-986F-409A-BA0C-DB98244D370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3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458" y="1537856"/>
            <a:ext cx="3247723" cy="817594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0458" y="2355450"/>
            <a:ext cx="3247723" cy="33693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6816" y="1537856"/>
            <a:ext cx="3263718" cy="817594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6816" y="2355450"/>
            <a:ext cx="3263718" cy="33693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6FE5FF0-308D-4BEA-A2B8-273A1592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068979D-31F0-453F-A511-275008CD94FE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52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D72F5C4-C7B0-4DC4-859A-A0EF010A9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4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69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5405"/>
          </a:xfrm>
          <a:prstGeom prst="rect">
            <a:avLst/>
          </a:prstGeom>
        </p:spPr>
        <p:txBody>
          <a:bodyPr vert="horz" lIns="0" tIns="4680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24045"/>
            <a:ext cx="7886700" cy="2004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C90DFE6-3B65-4C64-B5B5-2DEEB26F8551}"/>
              </a:ext>
            </a:extLst>
          </p:cNvPr>
          <p:cNvSpPr txBox="1"/>
          <p:nvPr userDrawn="1"/>
        </p:nvSpPr>
        <p:spPr>
          <a:xfrm>
            <a:off x="6865882" y="6337738"/>
            <a:ext cx="2088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0" dirty="0">
                <a:solidFill>
                  <a:srgbClr val="00A3A6"/>
                </a:solidFill>
                <a:latin typeface="Raleway" panose="020B0503030101060003" pitchFamily="34" charset="0"/>
              </a:rPr>
              <a:t>p. </a:t>
            </a:r>
            <a:fld id="{10B4F56D-375A-4CA4-ABA3-E73F3ECBB440}" type="slidenum">
              <a:rPr lang="fr-FR" sz="1200" b="0" smtClean="0">
                <a:solidFill>
                  <a:srgbClr val="00A3A6"/>
                </a:solidFill>
                <a:latin typeface="Raleway" panose="020B0503030101060003" pitchFamily="34" charset="0"/>
              </a:rPr>
              <a:pPr algn="r"/>
              <a:t>‹N°›</a:t>
            </a:fld>
            <a:endParaRPr lang="fr-FR" sz="1200" b="0" dirty="0">
              <a:solidFill>
                <a:srgbClr val="00A3A6"/>
              </a:solidFill>
              <a:latin typeface="Raleway" panose="020B0503030101060003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B2229F-70CA-D2BB-C94F-04FC22D879A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7900"/>
            <a:ext cx="2000250" cy="8001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F09245B-052B-D153-011F-5D0FFE97DE8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358" y="6363977"/>
            <a:ext cx="1008830" cy="2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4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3" r:id="rId3"/>
    <p:sldLayoutId id="2147483661" r:id="rId4"/>
    <p:sldLayoutId id="2147483662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SzPct val="125000"/>
        <a:buFontTx/>
        <a:buNone/>
        <a:defRPr sz="3000" b="1" kern="1200">
          <a:solidFill>
            <a:srgbClr val="00A3A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rgbClr val="00A3A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Connecteur en angle 89">
            <a:extLst>
              <a:ext uri="{FF2B5EF4-FFF2-40B4-BE49-F238E27FC236}">
                <a16:creationId xmlns:a16="http://schemas.microsoft.com/office/drawing/2014/main" id="{BD22C147-C1D1-5F7B-B4C2-C00C8B86E6E9}"/>
              </a:ext>
            </a:extLst>
          </p:cNvPr>
          <p:cNvCxnSpPr>
            <a:cxnSpLocks/>
          </p:cNvCxnSpPr>
          <p:nvPr/>
        </p:nvCxnSpPr>
        <p:spPr>
          <a:xfrm rot="16200000" flipH="1">
            <a:off x="4669715" y="1027730"/>
            <a:ext cx="227720" cy="915620"/>
          </a:xfrm>
          <a:prstGeom prst="bentConnector2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CF5D6CED-50D1-F4C4-2621-55DC66B8FF4F}"/>
              </a:ext>
            </a:extLst>
          </p:cNvPr>
          <p:cNvSpPr txBox="1">
            <a:spLocks/>
          </p:cNvSpPr>
          <p:nvPr/>
        </p:nvSpPr>
        <p:spPr>
          <a:xfrm>
            <a:off x="993097" y="-4981"/>
            <a:ext cx="7982263" cy="502606"/>
          </a:xfrm>
          <a:prstGeom prst="rect">
            <a:avLst/>
          </a:prstGeom>
        </p:spPr>
        <p:txBody>
          <a:bodyPr vert="horz" lIns="0" tIns="4680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SzPct val="125000"/>
              <a:buFontTx/>
              <a:buNone/>
              <a:defRPr sz="3000" b="1" kern="1200">
                <a:solidFill>
                  <a:srgbClr val="00A3A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/>
              <a:t>Organisation fonctionnelle de l’UMR 1280 </a:t>
            </a:r>
            <a:r>
              <a:rPr lang="fr-FR" sz="3200" dirty="0" err="1"/>
              <a:t>PhAN</a:t>
            </a:r>
            <a:endParaRPr lang="fr-FR" sz="3200" dirty="0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A62A61FE-B7BD-E995-F28F-2259E3A53A4D}"/>
              </a:ext>
            </a:extLst>
          </p:cNvPr>
          <p:cNvGrpSpPr/>
          <p:nvPr/>
        </p:nvGrpSpPr>
        <p:grpSpPr>
          <a:xfrm>
            <a:off x="0" y="5666282"/>
            <a:ext cx="9144000" cy="1191718"/>
            <a:chOff x="0" y="5666282"/>
            <a:chExt cx="9144000" cy="119171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9450AB6-275F-6767-252C-6B0B8C4EB36E}"/>
                </a:ext>
              </a:extLst>
            </p:cNvPr>
            <p:cNvSpPr/>
            <p:nvPr/>
          </p:nvSpPr>
          <p:spPr>
            <a:xfrm>
              <a:off x="0" y="5666282"/>
              <a:ext cx="9144000" cy="1191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93E9CCBA-4B30-4532-EC3B-042C7424A089}"/>
                </a:ext>
              </a:extLst>
            </p:cNvPr>
            <p:cNvGrpSpPr/>
            <p:nvPr/>
          </p:nvGrpSpPr>
          <p:grpSpPr>
            <a:xfrm>
              <a:off x="126260" y="5752509"/>
              <a:ext cx="8891480" cy="1017894"/>
              <a:chOff x="80133" y="3576809"/>
              <a:chExt cx="8891480" cy="1017894"/>
            </a:xfrm>
          </p:grpSpPr>
          <p:sp>
            <p:nvSpPr>
              <p:cNvPr id="10" name="Rectangle : coins arrondis 9">
                <a:extLst>
                  <a:ext uri="{FF2B5EF4-FFF2-40B4-BE49-F238E27FC236}">
                    <a16:creationId xmlns:a16="http://schemas.microsoft.com/office/drawing/2014/main" id="{39324325-44BB-7A28-234B-3EDEC0BB268B}"/>
                  </a:ext>
                </a:extLst>
              </p:cNvPr>
              <p:cNvSpPr/>
              <p:nvPr/>
            </p:nvSpPr>
            <p:spPr>
              <a:xfrm>
                <a:off x="80133" y="3576809"/>
                <a:ext cx="1455076" cy="1017894"/>
              </a:xfrm>
              <a:prstGeom prst="roundRect">
                <a:avLst/>
              </a:prstGeom>
              <a:solidFill>
                <a:srgbClr val="FFD3D4"/>
              </a:solidFill>
              <a:ln>
                <a:solidFill>
                  <a:srgbClr val="94165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Plateau d’électrophysiologie et microscopie : </a:t>
                </a:r>
                <a:r>
                  <a:rPr lang="fr-FR" sz="1050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Vincent Paillé (CRCN)</a:t>
                </a:r>
              </a:p>
            </p:txBody>
          </p:sp>
          <p:sp>
            <p:nvSpPr>
              <p:cNvPr id="11" name="Rectangle : coins arrondis 10">
                <a:extLst>
                  <a:ext uri="{FF2B5EF4-FFF2-40B4-BE49-F238E27FC236}">
                    <a16:creationId xmlns:a16="http://schemas.microsoft.com/office/drawing/2014/main" id="{DCFC6C1C-3A79-C90A-023C-E1F424174C9F}"/>
                  </a:ext>
                </a:extLst>
              </p:cNvPr>
              <p:cNvSpPr/>
              <p:nvPr/>
            </p:nvSpPr>
            <p:spPr>
              <a:xfrm>
                <a:off x="7332687" y="3602683"/>
                <a:ext cx="1638926" cy="966146"/>
              </a:xfrm>
              <a:prstGeom prst="roundRect">
                <a:avLst/>
              </a:prstGeom>
              <a:solidFill>
                <a:srgbClr val="FFD3D4"/>
              </a:solidFill>
              <a:ln>
                <a:solidFill>
                  <a:srgbClr val="94165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altLang="fr-FR" sz="1050" b="1" dirty="0" err="1">
                    <a:solidFill>
                      <a:schemeClr val="tx1"/>
                    </a:solidFill>
                  </a:rPr>
                  <a:t>Biocollection</a:t>
                </a:r>
                <a:r>
                  <a:rPr lang="fr-FR" altLang="fr-FR" sz="1050" b="1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r>
                  <a:rPr lang="fr-FR" altLang="fr-FR" sz="1050" b="1" dirty="0">
                    <a:solidFill>
                      <a:schemeClr val="tx1"/>
                    </a:solidFill>
                  </a:rPr>
                  <a:t>Gestion des données </a:t>
                </a:r>
                <a:r>
                  <a:rPr lang="fr-FR" altLang="fr-FR" sz="1050" dirty="0">
                    <a:solidFill>
                      <a:schemeClr val="tx1"/>
                    </a:solidFill>
                  </a:rPr>
                  <a:t>: </a:t>
                </a:r>
              </a:p>
              <a:p>
                <a:pPr algn="ctr"/>
                <a:r>
                  <a:rPr lang="fr-FR" altLang="fr-FR" sz="1050" dirty="0">
                    <a:solidFill>
                      <a:schemeClr val="tx1"/>
                    </a:solidFill>
                  </a:rPr>
                  <a:t>Hélène Billard (IEHC)</a:t>
                </a:r>
              </a:p>
              <a:p>
                <a:pPr algn="ctr"/>
                <a:r>
                  <a:rPr lang="fr-FR" altLang="fr-FR" sz="1050" dirty="0">
                    <a:solidFill>
                      <a:schemeClr val="tx1"/>
                    </a:solidFill>
                  </a:rPr>
                  <a:t> </a:t>
                </a:r>
                <a:r>
                  <a:rPr lang="fr-FR" altLang="fr-FR" sz="1050" b="1" dirty="0">
                    <a:solidFill>
                      <a:schemeClr val="tx1"/>
                    </a:solidFill>
                  </a:rPr>
                  <a:t>Biostatistique</a:t>
                </a:r>
                <a:r>
                  <a:rPr lang="fr-FR" altLang="fr-FR" sz="1050" dirty="0">
                    <a:solidFill>
                      <a:schemeClr val="tx1"/>
                    </a:solidFill>
                  </a:rPr>
                  <a:t> :</a:t>
                </a:r>
              </a:p>
              <a:p>
                <a:pPr algn="ctr"/>
                <a:r>
                  <a:rPr lang="fr-FR" altLang="fr-FR" sz="1050" dirty="0">
                    <a:solidFill>
                      <a:schemeClr val="tx1"/>
                    </a:solidFill>
                  </a:rPr>
                  <a:t>Thomas Moyon (IECN)</a:t>
                </a:r>
                <a:endParaRPr lang="fr-FR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 : coins arrondis 11">
                <a:extLst>
                  <a:ext uri="{FF2B5EF4-FFF2-40B4-BE49-F238E27FC236}">
                    <a16:creationId xmlns:a16="http://schemas.microsoft.com/office/drawing/2014/main" id="{1408D8F0-DC2E-1061-B727-36AF9A5E71CF}"/>
                  </a:ext>
                </a:extLst>
              </p:cNvPr>
              <p:cNvSpPr/>
              <p:nvPr/>
            </p:nvSpPr>
            <p:spPr>
              <a:xfrm>
                <a:off x="5994201" y="3602683"/>
                <a:ext cx="1260398" cy="966147"/>
              </a:xfrm>
              <a:prstGeom prst="roundRect">
                <a:avLst/>
              </a:prstGeom>
              <a:solidFill>
                <a:srgbClr val="FFD3D4"/>
              </a:solidFill>
              <a:ln>
                <a:solidFill>
                  <a:srgbClr val="94165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Plateau de</a:t>
                </a:r>
              </a:p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Microbiologie et vésicules extracellulaires </a:t>
                </a:r>
                <a:r>
                  <a:rPr lang="fr-FR" sz="1050" dirty="0">
                    <a:solidFill>
                      <a:schemeClr val="tx1"/>
                    </a:solidFill>
                  </a:rPr>
                  <a:t>: Odile Tresse (CRHC)</a:t>
                </a:r>
              </a:p>
            </p:txBody>
          </p:sp>
          <p:sp>
            <p:nvSpPr>
              <p:cNvPr id="13" name="Rectangle : coins arrondis 12">
                <a:extLst>
                  <a:ext uri="{FF2B5EF4-FFF2-40B4-BE49-F238E27FC236}">
                    <a16:creationId xmlns:a16="http://schemas.microsoft.com/office/drawing/2014/main" id="{4E247567-8370-1605-B887-82DE4DA70BCC}"/>
                  </a:ext>
                </a:extLst>
              </p:cNvPr>
              <p:cNvSpPr/>
              <p:nvPr/>
            </p:nvSpPr>
            <p:spPr>
              <a:xfrm>
                <a:off x="3976752" y="3594058"/>
                <a:ext cx="1887481" cy="983397"/>
              </a:xfrm>
              <a:prstGeom prst="roundRect">
                <a:avLst/>
              </a:prstGeom>
              <a:solidFill>
                <a:srgbClr val="FFD3D4"/>
              </a:solidFill>
              <a:ln>
                <a:solidFill>
                  <a:srgbClr val="94165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Plateforme d’expérimentation en santé : </a:t>
                </a:r>
                <a:r>
                  <a:rPr lang="fr-FR" sz="1050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Vincent Paillé (CRCN)</a:t>
                </a:r>
              </a:p>
              <a:p>
                <a:pPr algn="ctr"/>
                <a:r>
                  <a:rPr lang="fr-FR" sz="1050" b="1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SBEA: </a:t>
                </a:r>
                <a:r>
                  <a:rPr lang="fr-FR" sz="1050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Vincent Paillé (CRCN), Blandine Castellano (TREx), Alexis Gandon (</a:t>
                </a:r>
                <a:r>
                  <a:rPr lang="fr-FR" sz="1050" dirty="0" err="1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TRNo</a:t>
                </a:r>
                <a:r>
                  <a:rPr lang="fr-FR" sz="1050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)</a:t>
                </a:r>
              </a:p>
            </p:txBody>
          </p:sp>
          <p:sp>
            <p:nvSpPr>
              <p:cNvPr id="14" name="Rectangle : coins arrondis 13">
                <a:extLst>
                  <a:ext uri="{FF2B5EF4-FFF2-40B4-BE49-F238E27FC236}">
                    <a16:creationId xmlns:a16="http://schemas.microsoft.com/office/drawing/2014/main" id="{967C54F6-AFCA-DB47-2F4D-431EC414160B}"/>
                  </a:ext>
                </a:extLst>
              </p:cNvPr>
              <p:cNvSpPr/>
              <p:nvPr/>
            </p:nvSpPr>
            <p:spPr>
              <a:xfrm>
                <a:off x="1658960" y="3576809"/>
                <a:ext cx="2181071" cy="1017894"/>
              </a:xfrm>
              <a:prstGeom prst="roundRect">
                <a:avLst/>
              </a:prstGeom>
              <a:solidFill>
                <a:srgbClr val="FFD3D4"/>
              </a:solidFill>
              <a:ln>
                <a:solidFill>
                  <a:srgbClr val="94165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altLang="fr-FR" sz="1050" b="1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Biochimie/ Bio Mol/</a:t>
                </a:r>
              </a:p>
              <a:p>
                <a:pPr algn="ctr"/>
                <a:r>
                  <a:rPr lang="fr-FR" altLang="fr-FR" sz="1050" b="1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Bio cell , Analytique : </a:t>
                </a:r>
              </a:p>
              <a:p>
                <a:pPr algn="ctr"/>
                <a:r>
                  <a:rPr lang="fr-FR" altLang="fr-FR" sz="1050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Pierre de Coppet (IEHC),  Isabelle Grit (AI), Anne-Lyse Panhéleux (TREx), Yvan Choiset (TREx), Blandine Castellano (TREx)</a:t>
                </a:r>
              </a:p>
            </p:txBody>
          </p:sp>
        </p:grpSp>
      </p:grp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D7F59AE9-6FC6-5E8F-4BDD-40893CE8F0BE}"/>
              </a:ext>
            </a:extLst>
          </p:cNvPr>
          <p:cNvSpPr/>
          <p:nvPr/>
        </p:nvSpPr>
        <p:spPr>
          <a:xfrm>
            <a:off x="2980904" y="494971"/>
            <a:ext cx="2187709" cy="97208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chemeClr val="bg1"/>
                </a:solidFill>
                <a:cs typeface="Calibri Light" panose="020F0302020204030204" pitchFamily="34" charset="0"/>
              </a:rPr>
              <a:t>Collège de DIRECTION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Directeur : Hervé Blottière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DUa: Gwenola Le </a:t>
            </a:r>
            <a:r>
              <a:rPr lang="fr-FR" sz="1050" dirty="0" err="1">
                <a:solidFill>
                  <a:schemeClr val="bg1"/>
                </a:solidFill>
                <a:cs typeface="Calibri Light" panose="020F0302020204030204" pitchFamily="34" charset="0"/>
              </a:rPr>
              <a:t>Dréan</a:t>
            </a:r>
            <a:endParaRPr lang="fr-FR" sz="1050" dirty="0">
              <a:solidFill>
                <a:schemeClr val="bg1"/>
              </a:solidFill>
              <a:cs typeface="Calibri Light" panose="020F0302020204030204" pitchFamily="34" charset="0"/>
            </a:endParaRPr>
          </a:p>
          <a:p>
            <a:pPr algn="ctr">
              <a:defRPr/>
            </a:pP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Gestionnaire: Geneviève Fleury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Finances : Valérie Amarger</a:t>
            </a:r>
            <a:endParaRPr lang="fr-FR" altLang="fr-FR" sz="1050" dirty="0">
              <a:solidFill>
                <a:schemeClr val="tx1"/>
              </a:solidFill>
              <a:cs typeface="Calibri Light" panose="020F0302020204030204" pitchFamily="34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313C1A8-EFC6-15DB-E180-68BE76532533}"/>
              </a:ext>
            </a:extLst>
          </p:cNvPr>
          <p:cNvSpPr/>
          <p:nvPr/>
        </p:nvSpPr>
        <p:spPr>
          <a:xfrm>
            <a:off x="50213" y="733214"/>
            <a:ext cx="2626297" cy="11917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2756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Comité de Pilotage  (COPIL)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Hervé Blottière (DU et Axe D)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Gwenola Le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Dréan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(DUa et Axe B)</a:t>
            </a:r>
          </a:p>
          <a:p>
            <a:pPr algn="just"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Patricia Parnet (Axe C)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Norbert Winer (Cliniciens et Universitaires)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Marie-Cécile Gouabau-Alexandre (axe A 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Véronique Ferchaud-Roucher (Axe A)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781755E4-A532-831D-E6C0-7ED6D1C58643}"/>
              </a:ext>
            </a:extLst>
          </p:cNvPr>
          <p:cNvSpPr/>
          <p:nvPr/>
        </p:nvSpPr>
        <p:spPr>
          <a:xfrm>
            <a:off x="486051" y="2106853"/>
            <a:ext cx="4498178" cy="1099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2756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Axe A : Développement fœtal, croissance, devenir métabolique et cognitif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D Darmaun (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PUEm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), F. Bolanos (CRHC), MC Alexandre-Gouabau (IRHC), V Ferchaud-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Roucher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(IRHP), CY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Boquien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(CRHC), K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Ouguerram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(PU), P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Parnet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(DR1), N Winer (PUPH), D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Mitanchez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(PUPH), JC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Rozé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PUEm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), A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Kuster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(PH), A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Baruteau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(PUPH), 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Misbert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(PH), G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Devarenne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(H), D Boels (PHU), G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Dalix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(doc), F Ngenda (doc), P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Lam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Do Truc (doc)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4A4DDBE5-3E0B-D1F2-C83C-29F61BC5DDCC}"/>
              </a:ext>
            </a:extLst>
          </p:cNvPr>
          <p:cNvSpPr/>
          <p:nvPr/>
        </p:nvSpPr>
        <p:spPr>
          <a:xfrm>
            <a:off x="486050" y="4895323"/>
            <a:ext cx="4498179" cy="746842"/>
          </a:xfrm>
          <a:prstGeom prst="roundRect">
            <a:avLst>
              <a:gd name="adj" fmla="val 1478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2756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Axe D : Le microbiote déterminant précoce de la santé mentale et métabolique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H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Blottière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(DREx), C Michel (CRHC), G Le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Dréan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(CRHC), O Tresse (CRHC),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A Jirka (PH), H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Piloquet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(PH), M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Naour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(doc), A Halbert (doc)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827FBBEF-741D-0527-F60B-B1E61A91B69A}"/>
              </a:ext>
            </a:extLst>
          </p:cNvPr>
          <p:cNvSpPr/>
          <p:nvPr/>
        </p:nvSpPr>
        <p:spPr>
          <a:xfrm>
            <a:off x="486050" y="4083412"/>
            <a:ext cx="4498179" cy="7468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2756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Axe C : Programmation des fonctions cérébrales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P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Parnet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(DR1), V Paillé (CRCN), V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Amarger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(CRHC), F Bolanos (CRHC), P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Vancamp (CRCN), L Simon (PH), A Frondas-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Chauty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(PH), G Letellier (PH), H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Aublé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Pharm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), JA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Balouek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(Post-doc), M.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Rebion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(doc), F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Cottaz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(doc)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49D918BD-6C18-9198-FB7C-3D18A91DE071}"/>
              </a:ext>
            </a:extLst>
          </p:cNvPr>
          <p:cNvSpPr/>
          <p:nvPr/>
        </p:nvSpPr>
        <p:spPr>
          <a:xfrm>
            <a:off x="486051" y="3271502"/>
            <a:ext cx="4498178" cy="7468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2756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Axe B : Programmation des fonctions intestinales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G Le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Dréan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(CRHC), JP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Segain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(DR2), C Michel (CRHC), E Lécuyer (CRCN), G Bouchaud (DR2),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H.Blottière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(DREx), A Jirka (PH), 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Guilloteau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(Post-doc), A Durand (CDD), A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Dufeil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(doc)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F7D300DB-DA99-ED3C-C3F3-B8EF29BA2797}"/>
              </a:ext>
            </a:extLst>
          </p:cNvPr>
          <p:cNvSpPr/>
          <p:nvPr/>
        </p:nvSpPr>
        <p:spPr>
          <a:xfrm>
            <a:off x="5766815" y="422030"/>
            <a:ext cx="3174169" cy="502606"/>
          </a:xfrm>
          <a:prstGeom prst="roundRect">
            <a:avLst>
              <a:gd name="adj" fmla="val 14780"/>
            </a:avLst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chemeClr val="bg1"/>
                </a:solidFill>
                <a:cs typeface="Calibri Light" panose="020F0302020204030204" pitchFamily="34" charset="0"/>
              </a:rPr>
              <a:t>Conseil Scientifique : </a:t>
            </a: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Direction + Chercheurs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+ 1 représentant ITA + 1 représentant CDD et Doc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A03DFC89-81EB-0DB0-C4A6-47D199856996}"/>
              </a:ext>
            </a:extLst>
          </p:cNvPr>
          <p:cNvSpPr/>
          <p:nvPr/>
        </p:nvSpPr>
        <p:spPr>
          <a:xfrm>
            <a:off x="5777864" y="974230"/>
            <a:ext cx="3174169" cy="326812"/>
          </a:xfrm>
          <a:prstGeom prst="roundRect">
            <a:avLst>
              <a:gd name="adj" fmla="val 14780"/>
            </a:avLst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chemeClr val="bg1"/>
                </a:solidFill>
                <a:cs typeface="Calibri Light" panose="020F0302020204030204" pitchFamily="34" charset="0"/>
              </a:rPr>
              <a:t>Conseil d’Unité : </a:t>
            </a:r>
            <a:r>
              <a:rPr lang="fr-FR" sz="1050" dirty="0">
                <a:solidFill>
                  <a:schemeClr val="bg1"/>
                </a:solidFill>
                <a:cs typeface="Calibri Light" panose="020F0302020204030204" pitchFamily="34" charset="0"/>
              </a:rPr>
              <a:t>Toute l’unité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9DFB0197-0D47-88FD-C99E-4B0B39A58810}"/>
              </a:ext>
            </a:extLst>
          </p:cNvPr>
          <p:cNvSpPr/>
          <p:nvPr/>
        </p:nvSpPr>
        <p:spPr>
          <a:xfrm>
            <a:off x="5777864" y="4985170"/>
            <a:ext cx="3174169" cy="319881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QVCT: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P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Parnet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, E Lécuyer, G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Dalix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, AL Panhéleux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F5991FF8-B9C7-469C-B989-917722404A5C}"/>
              </a:ext>
            </a:extLst>
          </p:cNvPr>
          <p:cNvSpPr/>
          <p:nvPr/>
        </p:nvSpPr>
        <p:spPr>
          <a:xfrm>
            <a:off x="5777864" y="1590586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Enseignement, formation et suivi des doctorants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:</a:t>
            </a:r>
          </a:p>
          <a:p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G Le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Dréan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(CRHC), K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Ouguerram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(PU)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7F0DC604-F5BF-BA8E-7359-BF690216317B}"/>
              </a:ext>
            </a:extLst>
          </p:cNvPr>
          <p:cNvSpPr/>
          <p:nvPr/>
        </p:nvSpPr>
        <p:spPr>
          <a:xfrm>
            <a:off x="5777864" y="2343398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Animation Scientifique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G Le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Dréan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(CRHC)</a:t>
            </a: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,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P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Vancamp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(CRCN)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61BDD46E-8986-7876-5882-43F98C431292}"/>
              </a:ext>
            </a:extLst>
          </p:cNvPr>
          <p:cNvSpPr/>
          <p:nvPr/>
        </p:nvSpPr>
        <p:spPr>
          <a:xfrm>
            <a:off x="5777864" y="1966992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Comité communication (COMCOM)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Direction, V Paillé (CRCN), P de Coppet (IEHC)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3D70404-D8F9-3B3E-3D6E-5867789BD67F}"/>
              </a:ext>
            </a:extLst>
          </p:cNvPr>
          <p:cNvSpPr/>
          <p:nvPr/>
        </p:nvSpPr>
        <p:spPr>
          <a:xfrm>
            <a:off x="5777864" y="2719804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Site Web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H Billard (IEHC), P de Coppet (IEHC), B Castellano (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TREx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)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D4B41FCE-018D-CFE4-DF27-65D15460B07C}"/>
              </a:ext>
            </a:extLst>
          </p:cNvPr>
          <p:cNvSpPr/>
          <p:nvPr/>
        </p:nvSpPr>
        <p:spPr>
          <a:xfrm>
            <a:off x="5777864" y="3096210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Formation Permanente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MC Alexandre-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Gouabau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, P de Coppet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7C36BE53-7E14-AE73-46A5-488A36548BCF}"/>
              </a:ext>
            </a:extLst>
          </p:cNvPr>
          <p:cNvSpPr/>
          <p:nvPr/>
        </p:nvSpPr>
        <p:spPr>
          <a:xfrm>
            <a:off x="5777864" y="4305190"/>
            <a:ext cx="3174169" cy="247050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Valorisation, PUI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H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Blottière</a:t>
            </a:r>
            <a:endParaRPr lang="fr-FR" sz="1050" dirty="0">
              <a:solidFill>
                <a:srgbClr val="275662"/>
              </a:solidFill>
              <a:cs typeface="Calibri Light" panose="020F0302020204030204" pitchFamily="34" charset="0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E3C38D0F-F053-66DA-A08C-966171CAD338}"/>
              </a:ext>
            </a:extLst>
          </p:cNvPr>
          <p:cNvSpPr/>
          <p:nvPr/>
        </p:nvSpPr>
        <p:spPr>
          <a:xfrm>
            <a:off x="5777864" y="3751587"/>
            <a:ext cx="3174169" cy="223493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Prévention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AL Panhéleux, B Castellano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02983EA6-ADBB-5AFE-3B69-6C7CE182692E}"/>
              </a:ext>
            </a:extLst>
          </p:cNvPr>
          <p:cNvSpPr/>
          <p:nvPr/>
        </p:nvSpPr>
        <p:spPr>
          <a:xfrm>
            <a:off x="5777864" y="3472616"/>
            <a:ext cx="3174169" cy="223493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Informatique - PRI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V Paillé, I Grit, Y 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Choiset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685257C9-C2D1-A1E9-A24C-6341A60E777D}"/>
              </a:ext>
            </a:extLst>
          </p:cNvPr>
          <p:cNvSpPr/>
          <p:nvPr/>
        </p:nvSpPr>
        <p:spPr>
          <a:xfrm>
            <a:off x="5777864" y="4601834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DD-RSE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P de Coppet, B Castellano, AL Panhéleux,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K Ougerram, E Lécuyer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4F4DD88-5430-0283-362D-A33E8DF8F1DE}"/>
              </a:ext>
            </a:extLst>
          </p:cNvPr>
          <p:cNvSpPr/>
          <p:nvPr/>
        </p:nvSpPr>
        <p:spPr>
          <a:xfrm>
            <a:off x="5777864" y="5354644"/>
            <a:ext cx="3174169" cy="326812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RDO: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H Billard	</a:t>
            </a: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RIPH :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MC Alexandre-Gouabau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2B467153-0FE3-A94C-A7B1-E6EE012B4CDF}"/>
              </a:ext>
            </a:extLst>
          </p:cNvPr>
          <p:cNvSpPr/>
          <p:nvPr/>
        </p:nvSpPr>
        <p:spPr>
          <a:xfrm>
            <a:off x="50213" y="2172727"/>
            <a:ext cx="286875" cy="3074209"/>
          </a:xfrm>
          <a:prstGeom prst="roundRect">
            <a:avLst>
              <a:gd name="adj" fmla="val 50000"/>
            </a:avLst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fr-FR" dirty="0">
                <a:solidFill>
                  <a:srgbClr val="275662"/>
                </a:solidFill>
              </a:rPr>
              <a:t>Axes Thématiques</a:t>
            </a:r>
          </a:p>
        </p:txBody>
      </p:sp>
      <p:grpSp>
        <p:nvGrpSpPr>
          <p:cNvPr id="76" name="Groupe 75">
            <a:extLst>
              <a:ext uri="{FF2B5EF4-FFF2-40B4-BE49-F238E27FC236}">
                <a16:creationId xmlns:a16="http://schemas.microsoft.com/office/drawing/2014/main" id="{65AAECAB-D14C-0767-B99B-64959E0EBA61}"/>
              </a:ext>
            </a:extLst>
          </p:cNvPr>
          <p:cNvGrpSpPr/>
          <p:nvPr/>
        </p:nvGrpSpPr>
        <p:grpSpPr>
          <a:xfrm>
            <a:off x="5247750" y="494970"/>
            <a:ext cx="519065" cy="5147195"/>
            <a:chOff x="5247750" y="718834"/>
            <a:chExt cx="519065" cy="4923331"/>
          </a:xfrm>
        </p:grpSpPr>
        <p:sp>
          <p:nvSpPr>
            <p:cNvPr id="54" name="Rectangle : coins arrondis 53">
              <a:extLst>
                <a:ext uri="{FF2B5EF4-FFF2-40B4-BE49-F238E27FC236}">
                  <a16:creationId xmlns:a16="http://schemas.microsoft.com/office/drawing/2014/main" id="{DA307D20-1E5C-C080-B01E-B51D17D003AF}"/>
                </a:ext>
              </a:extLst>
            </p:cNvPr>
            <p:cNvSpPr/>
            <p:nvPr/>
          </p:nvSpPr>
          <p:spPr>
            <a:xfrm>
              <a:off x="5247750" y="718834"/>
              <a:ext cx="286875" cy="4923331"/>
            </a:xfrm>
            <a:prstGeom prst="roundRect">
              <a:avLst>
                <a:gd name="adj" fmla="val 50000"/>
              </a:avLst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vert270" rtlCol="0" anchor="ctr"/>
            <a:lstStyle/>
            <a:p>
              <a:pPr algn="ctr"/>
              <a:r>
                <a:rPr lang="fr-FR" dirty="0">
                  <a:solidFill>
                    <a:srgbClr val="275662"/>
                  </a:solidFill>
                </a:rPr>
                <a:t>Appui à la Recherche</a:t>
              </a:r>
            </a:p>
          </p:txBody>
        </p:sp>
        <p:cxnSp>
          <p:nvCxnSpPr>
            <p:cNvPr id="59" name="Connecteur droit avec flèche 58">
              <a:extLst>
                <a:ext uri="{FF2B5EF4-FFF2-40B4-BE49-F238E27FC236}">
                  <a16:creationId xmlns:a16="http://schemas.microsoft.com/office/drawing/2014/main" id="{8450ABC8-102E-B58B-35DB-5EFA243049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4625" y="838495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avec flèche 61">
              <a:extLst>
                <a:ext uri="{FF2B5EF4-FFF2-40B4-BE49-F238E27FC236}">
                  <a16:creationId xmlns:a16="http://schemas.microsoft.com/office/drawing/2014/main" id="{EFB1C7DE-8571-7603-03E0-185E2A4E1C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7355" y="1636929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droit avec flèche 62">
              <a:extLst>
                <a:ext uri="{FF2B5EF4-FFF2-40B4-BE49-F238E27FC236}">
                  <a16:creationId xmlns:a16="http://schemas.microsoft.com/office/drawing/2014/main" id="{3C5A581F-5D5A-B9A5-0939-BCE5897876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7355" y="1299919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avec flèche 63">
              <a:extLst>
                <a:ext uri="{FF2B5EF4-FFF2-40B4-BE49-F238E27FC236}">
                  <a16:creationId xmlns:a16="http://schemas.microsoft.com/office/drawing/2014/main" id="{83D4AE1A-D71C-9748-52C0-9B93E850B1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2196" y="1866405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avec flèche 64">
              <a:extLst>
                <a:ext uri="{FF2B5EF4-FFF2-40B4-BE49-F238E27FC236}">
                  <a16:creationId xmlns:a16="http://schemas.microsoft.com/office/drawing/2014/main" id="{D58E828D-A747-487E-E33A-0E07561AD5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1440" y="2229200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avec flèche 65">
              <a:extLst>
                <a:ext uri="{FF2B5EF4-FFF2-40B4-BE49-F238E27FC236}">
                  <a16:creationId xmlns:a16="http://schemas.microsoft.com/office/drawing/2014/main" id="{EFA5959D-3369-2BCF-65C2-0E41939FD7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8373" y="2622938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avec flèche 66">
              <a:extLst>
                <a:ext uri="{FF2B5EF4-FFF2-40B4-BE49-F238E27FC236}">
                  <a16:creationId xmlns:a16="http://schemas.microsoft.com/office/drawing/2014/main" id="{AF1DA5BE-C25A-08A6-A4D0-EC4FDAB16F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1440" y="3308204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avec flèche 67">
              <a:extLst>
                <a:ext uri="{FF2B5EF4-FFF2-40B4-BE49-F238E27FC236}">
                  <a16:creationId xmlns:a16="http://schemas.microsoft.com/office/drawing/2014/main" id="{A7A39E99-15AB-3E0C-57F7-4A012E7B19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4625" y="3664818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avec flèche 68">
              <a:extLst>
                <a:ext uri="{FF2B5EF4-FFF2-40B4-BE49-F238E27FC236}">
                  <a16:creationId xmlns:a16="http://schemas.microsoft.com/office/drawing/2014/main" id="{81FF3093-77B8-5DE5-8C1D-59955BA2F7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9860" y="3947426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>
              <a:extLst>
                <a:ext uri="{FF2B5EF4-FFF2-40B4-BE49-F238E27FC236}">
                  <a16:creationId xmlns:a16="http://schemas.microsoft.com/office/drawing/2014/main" id="{61BC8B29-5DB2-93EE-1728-06BC3E21D3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4625" y="4455399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avec flèche 70">
              <a:extLst>
                <a:ext uri="{FF2B5EF4-FFF2-40B4-BE49-F238E27FC236}">
                  <a16:creationId xmlns:a16="http://schemas.microsoft.com/office/drawing/2014/main" id="{9DD2A7DC-AE73-A5AA-6976-95ABD1F0A2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28256" y="4760287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>
              <a:extLst>
                <a:ext uri="{FF2B5EF4-FFF2-40B4-BE49-F238E27FC236}">
                  <a16:creationId xmlns:a16="http://schemas.microsoft.com/office/drawing/2014/main" id="{9CBB1B7F-828E-A058-18FF-4CAB4E7C42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1676" y="5122527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eur droit avec flèche 72">
              <a:extLst>
                <a:ext uri="{FF2B5EF4-FFF2-40B4-BE49-F238E27FC236}">
                  <a16:creationId xmlns:a16="http://schemas.microsoft.com/office/drawing/2014/main" id="{E3F61EC6-FD30-7EF8-2D7A-A68A441057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29305" y="5478324"/>
              <a:ext cx="219460" cy="8449"/>
            </a:xfrm>
            <a:prstGeom prst="straightConnector1">
              <a:avLst/>
            </a:prstGeom>
            <a:ln w="19050">
              <a:solidFill>
                <a:srgbClr val="01189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0B72CFFC-759F-6B66-1477-D4B2111B1E33}"/>
              </a:ext>
            </a:extLst>
          </p:cNvPr>
          <p:cNvCxnSpPr>
            <a:cxnSpLocks/>
          </p:cNvCxnSpPr>
          <p:nvPr/>
        </p:nvCxnSpPr>
        <p:spPr>
          <a:xfrm flipV="1">
            <a:off x="330156" y="2307223"/>
            <a:ext cx="152147" cy="9917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B7B3A3C6-415A-71A2-9510-9A29964F257D}"/>
              </a:ext>
            </a:extLst>
          </p:cNvPr>
          <p:cNvCxnSpPr>
            <a:cxnSpLocks/>
          </p:cNvCxnSpPr>
          <p:nvPr/>
        </p:nvCxnSpPr>
        <p:spPr>
          <a:xfrm flipV="1">
            <a:off x="338583" y="3417974"/>
            <a:ext cx="152147" cy="9917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03A96C1D-105C-CB6D-163F-EE2EA9E02B60}"/>
              </a:ext>
            </a:extLst>
          </p:cNvPr>
          <p:cNvCxnSpPr>
            <a:cxnSpLocks/>
          </p:cNvCxnSpPr>
          <p:nvPr/>
        </p:nvCxnSpPr>
        <p:spPr>
          <a:xfrm flipV="1">
            <a:off x="327664" y="5047284"/>
            <a:ext cx="152147" cy="9917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7467CC00-50B9-2CC4-6541-BF59814820C0}"/>
              </a:ext>
            </a:extLst>
          </p:cNvPr>
          <p:cNvCxnSpPr>
            <a:cxnSpLocks/>
          </p:cNvCxnSpPr>
          <p:nvPr/>
        </p:nvCxnSpPr>
        <p:spPr>
          <a:xfrm flipV="1">
            <a:off x="345081" y="4240116"/>
            <a:ext cx="152147" cy="9917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id="{D545949F-93D8-CC60-4AB4-AF81084956A3}"/>
              </a:ext>
            </a:extLst>
          </p:cNvPr>
          <p:cNvCxnSpPr>
            <a:cxnSpLocks/>
          </p:cNvCxnSpPr>
          <p:nvPr/>
        </p:nvCxnSpPr>
        <p:spPr>
          <a:xfrm>
            <a:off x="193650" y="1910900"/>
            <a:ext cx="0" cy="260993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CFDCAEEA-C553-B5C1-A0BB-797F0D7AEEF9}"/>
              </a:ext>
            </a:extLst>
          </p:cNvPr>
          <p:cNvCxnSpPr>
            <a:cxnSpLocks/>
          </p:cNvCxnSpPr>
          <p:nvPr/>
        </p:nvCxnSpPr>
        <p:spPr>
          <a:xfrm flipH="1">
            <a:off x="2683773" y="999126"/>
            <a:ext cx="284707" cy="0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92">
            <a:extLst>
              <a:ext uri="{FF2B5EF4-FFF2-40B4-BE49-F238E27FC236}">
                <a16:creationId xmlns:a16="http://schemas.microsoft.com/office/drawing/2014/main" id="{F1D839D6-0F6B-E0F8-BEAA-E55574DCC4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247" y="-218605"/>
            <a:ext cx="1520850" cy="1109579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E40AB64B-76C3-4702-ADCB-6DA6964A43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555" y="1684830"/>
            <a:ext cx="1008830" cy="257793"/>
          </a:xfrm>
          <a:prstGeom prst="rect">
            <a:avLst/>
          </a:prstGeom>
        </p:spPr>
      </p:pic>
      <p:pic>
        <p:nvPicPr>
          <p:cNvPr id="95" name="Image 94" descr="Une image contenant dessin, signe&#10;&#10;Description générée automatiquement">
            <a:extLst>
              <a:ext uri="{FF2B5EF4-FFF2-40B4-BE49-F238E27FC236}">
                <a16:creationId xmlns:a16="http://schemas.microsoft.com/office/drawing/2014/main" id="{F04FBE2B-DB71-8ACA-8AF0-D4383AE077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366" y="1554761"/>
            <a:ext cx="1446669" cy="567817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D411B5AD-C814-5299-B8F6-C4311BA710BF}"/>
              </a:ext>
            </a:extLst>
          </p:cNvPr>
          <p:cNvSpPr/>
          <p:nvPr/>
        </p:nvSpPr>
        <p:spPr>
          <a:xfrm>
            <a:off x="5777864" y="1350636"/>
            <a:ext cx="3174169" cy="190356"/>
          </a:xfrm>
          <a:prstGeom prst="roundRect">
            <a:avLst>
              <a:gd name="adj" fmla="val 1478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Gestion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: G. Fleury (IE), C Piton-</a:t>
            </a:r>
            <a:r>
              <a:rPr lang="fr-FR" sz="1050" dirty="0" err="1">
                <a:solidFill>
                  <a:srgbClr val="275662"/>
                </a:solidFill>
                <a:cs typeface="Calibri Light" panose="020F0302020204030204" pitchFamily="34" charset="0"/>
              </a:rPr>
              <a:t>Dudouit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 (TR)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CDF39969-188F-097F-50E7-02D4BC140379}"/>
              </a:ext>
            </a:extLst>
          </p:cNvPr>
          <p:cNvCxnSpPr>
            <a:cxnSpLocks/>
          </p:cNvCxnSpPr>
          <p:nvPr/>
        </p:nvCxnSpPr>
        <p:spPr>
          <a:xfrm flipV="1">
            <a:off x="5541435" y="2885976"/>
            <a:ext cx="219460" cy="8833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E96095FA-7979-A395-AD18-A751AC7A344D}"/>
              </a:ext>
            </a:extLst>
          </p:cNvPr>
          <p:cNvSpPr/>
          <p:nvPr/>
        </p:nvSpPr>
        <p:spPr>
          <a:xfrm>
            <a:off x="5777863" y="4024041"/>
            <a:ext cx="3174169" cy="223493"/>
          </a:xfrm>
          <a:prstGeom prst="roundRect">
            <a:avLst>
              <a:gd name="adj" fmla="val 1478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fr-FR" sz="1050" b="1" dirty="0">
                <a:solidFill>
                  <a:srgbClr val="275662"/>
                </a:solidFill>
                <a:cs typeface="Calibri Light" panose="020F0302020204030204" pitchFamily="34" charset="0"/>
              </a:rPr>
              <a:t>Qualité : </a:t>
            </a:r>
            <a:r>
              <a:rPr lang="fr-FR" sz="1050" dirty="0">
                <a:solidFill>
                  <a:srgbClr val="275662"/>
                </a:solidFill>
                <a:cs typeface="Calibri Light" panose="020F0302020204030204" pitchFamily="34" charset="0"/>
              </a:rPr>
              <a:t>P de Coppet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79E6923A-EA83-9F57-D97F-0B2684AF77F5}"/>
              </a:ext>
            </a:extLst>
          </p:cNvPr>
          <p:cNvCxnSpPr>
            <a:cxnSpLocks/>
          </p:cNvCxnSpPr>
          <p:nvPr/>
        </p:nvCxnSpPr>
        <p:spPr>
          <a:xfrm flipV="1">
            <a:off x="5537125" y="4124543"/>
            <a:ext cx="219460" cy="8833"/>
          </a:xfrm>
          <a:prstGeom prst="straightConnector1">
            <a:avLst/>
          </a:prstGeom>
          <a:ln w="19050">
            <a:solidFill>
              <a:srgbClr val="01189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6814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9428</TotalTime>
  <Words>658</Words>
  <Application>Microsoft Office PowerPoint</Application>
  <PresentationFormat>Affichage à l'écran (4:3)</PresentationFormat>
  <Paragraphs>62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arnaud</dc:creator>
  <cp:lastModifiedBy>Hélène BILLARD</cp:lastModifiedBy>
  <cp:revision>274</cp:revision>
  <cp:lastPrinted>2026-04-17T12:10:15Z</cp:lastPrinted>
  <dcterms:created xsi:type="dcterms:W3CDTF">2019-12-11T10:12:20Z</dcterms:created>
  <dcterms:modified xsi:type="dcterms:W3CDTF">2026-06-09T08:10:17Z</dcterms:modified>
</cp:coreProperties>
</file>